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64" r:id="rId12"/>
    <p:sldId id="263" r:id="rId13"/>
    <p:sldId id="268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0" name="Picture 9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Godišnja doba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/>
              <a:t>n</a:t>
            </a:r>
            <a:r>
              <a:rPr lang="hr-HR" sz="2800" b="1" dirty="0" smtClean="0"/>
              <a:t>oć i dan na ekvatoru traju jednako dugo – JESENSKA I PROLJETNA RAVNODNEVICA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861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8618920"/>
              </p:ext>
            </p:extLst>
          </p:nvPr>
        </p:nvGraphicFramePr>
        <p:xfrm>
          <a:off x="747395" y="1968341"/>
          <a:ext cx="7649210" cy="2221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770">
                  <a:extLst>
                    <a:ext uri="{9D8B030D-6E8A-4147-A177-3AD203B41FA5}">
                      <a16:colId xmlns:a16="http://schemas.microsoft.com/office/drawing/2014/main" xmlns="" val="2463942745"/>
                    </a:ext>
                  </a:extLst>
                </a:gridCol>
                <a:gridCol w="1443990">
                  <a:extLst>
                    <a:ext uri="{9D8B030D-6E8A-4147-A177-3AD203B41FA5}">
                      <a16:colId xmlns:a16="http://schemas.microsoft.com/office/drawing/2014/main" xmlns="" val="1069280042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321211276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27184622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xmlns="" val="9834104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21.6.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23.9.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21.12.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21.3.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944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Godišnje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doba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98590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</a:rPr>
                        <a:t>Koliko traje dan, a koliko noć?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___________________________________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_________________________________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_________________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__________________________________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________________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________________________________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3426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987574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Istraži. Pomoću udžbenika te internetskih izvora istraži koliko traju dan i noć na navedene datume i o početku kojih godišnjih doba se radi.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5093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9582"/>
            <a:ext cx="2952328" cy="2316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0480" y="105958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Surfer u odijelu Djeda Božićnjaka</a:t>
            </a:r>
            <a:endParaRPr lang="hr-HR" sz="1400" dirty="0"/>
          </a:p>
        </p:txBody>
      </p:sp>
      <p:sp>
        <p:nvSpPr>
          <p:cNvPr id="8" name="Oval Callout 7"/>
          <p:cNvSpPr/>
          <p:nvPr/>
        </p:nvSpPr>
        <p:spPr>
          <a:xfrm>
            <a:off x="4788024" y="2355717"/>
            <a:ext cx="3672408" cy="193801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5667377" y="2508544"/>
            <a:ext cx="2187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Pokušaj zaključiti gdje je fotografija snimljena. Što je neobično? Koje godišnje doba je na fotografiji?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65" y="638396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Toplinski pojasevi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65" y="1491630"/>
            <a:ext cx="8229600" cy="3030985"/>
          </a:xfrm>
        </p:spPr>
        <p:txBody>
          <a:bodyPr/>
          <a:lstStyle/>
          <a:p>
            <a:r>
              <a:rPr lang="hr-HR" sz="2800" dirty="0"/>
              <a:t>n</a:t>
            </a:r>
            <a:r>
              <a:rPr lang="hr-HR" sz="2800" dirty="0" smtClean="0"/>
              <a:t>isu svi dijelovi Zemlje jednako osvjetljeni niti zagrijani</a:t>
            </a:r>
          </a:p>
          <a:p>
            <a:r>
              <a:rPr lang="hr-HR" sz="2800" dirty="0" smtClean="0"/>
              <a:t>Sunčeve zrake padaju na </a:t>
            </a:r>
          </a:p>
          <a:p>
            <a:pPr marL="0" indent="0">
              <a:buNone/>
            </a:pPr>
            <a:r>
              <a:rPr lang="hr-HR" sz="2800" dirty="0" smtClean="0"/>
              <a:t>Zemlju pod različitim kutovima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117561"/>
            <a:ext cx="3733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5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128167"/>
            <a:ext cx="3486150" cy="35337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1128167"/>
            <a:ext cx="8229600" cy="1011535"/>
          </a:xfrm>
        </p:spPr>
        <p:txBody>
          <a:bodyPr>
            <a:noAutofit/>
          </a:bodyPr>
          <a:lstStyle/>
          <a:p>
            <a:r>
              <a:rPr lang="hr-HR" sz="2800" dirty="0"/>
              <a:t>ž</a:t>
            </a:r>
            <a:r>
              <a:rPr lang="hr-HR" sz="2800" dirty="0" smtClean="0"/>
              <a:t>arki pojas – između sjeverne </a:t>
            </a:r>
          </a:p>
          <a:p>
            <a:pPr marL="0" indent="0">
              <a:buNone/>
            </a:pPr>
            <a:r>
              <a:rPr lang="hr-HR" sz="2800" dirty="0" smtClean="0"/>
              <a:t>i južne obratnice</a:t>
            </a:r>
          </a:p>
          <a:p>
            <a:r>
              <a:rPr lang="hr-HR" sz="2800" dirty="0"/>
              <a:t>s</a:t>
            </a:r>
            <a:r>
              <a:rPr lang="hr-HR" sz="2800" dirty="0" smtClean="0"/>
              <a:t>jeverni i južni umjereni pojas</a:t>
            </a:r>
          </a:p>
          <a:p>
            <a:pPr marL="0" indent="0">
              <a:buNone/>
            </a:pPr>
            <a:r>
              <a:rPr lang="hr-HR" sz="2800" dirty="0" smtClean="0"/>
              <a:t>- između obratnica i polarnica</a:t>
            </a:r>
          </a:p>
          <a:p>
            <a:r>
              <a:rPr lang="hr-HR" sz="2800" dirty="0"/>
              <a:t>s</a:t>
            </a:r>
            <a:r>
              <a:rPr lang="hr-HR" sz="2800" dirty="0" smtClean="0"/>
              <a:t>jeverni i južni hladni pojas – </a:t>
            </a:r>
          </a:p>
          <a:p>
            <a:pPr marL="0" indent="0">
              <a:buNone/>
            </a:pPr>
            <a:r>
              <a:rPr lang="hr-HR" sz="2800" dirty="0"/>
              <a:t>i</a:t>
            </a:r>
            <a:r>
              <a:rPr lang="hr-HR" sz="2800" dirty="0" smtClean="0"/>
              <a:t>zmeđu polarnica i polova</a:t>
            </a:r>
            <a:endParaRPr lang="hr-HR" sz="2800" dirty="0"/>
          </a:p>
        </p:txBody>
      </p:sp>
      <p:sp>
        <p:nvSpPr>
          <p:cNvPr id="2" name="Rectangle 1"/>
          <p:cNvSpPr/>
          <p:nvPr/>
        </p:nvSpPr>
        <p:spPr>
          <a:xfrm>
            <a:off x="5940152" y="2571750"/>
            <a:ext cx="1872208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</a:t>
            </a:r>
            <a:r>
              <a:rPr lang="hr-HR" dirty="0" smtClean="0"/>
              <a:t>arki pojas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940152" y="1851670"/>
            <a:ext cx="1800200" cy="5040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sjeverni umjereni pojas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8144" y="3412557"/>
            <a:ext cx="1800200" cy="5040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južni </a:t>
            </a:r>
            <a:r>
              <a:rPr lang="hr-HR" dirty="0"/>
              <a:t>umjereni pojas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4168" y="1348881"/>
            <a:ext cx="1368152" cy="382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sjeverni hladni pojas</a:t>
            </a:r>
            <a:endParaRPr lang="hr-HR" sz="1200" dirty="0"/>
          </a:p>
        </p:txBody>
      </p:sp>
      <p:sp>
        <p:nvSpPr>
          <p:cNvPr id="9" name="Rectangle 8"/>
          <p:cNvSpPr/>
          <p:nvPr/>
        </p:nvSpPr>
        <p:spPr>
          <a:xfrm>
            <a:off x="6192180" y="4063159"/>
            <a:ext cx="1368152" cy="382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južni hladni pojas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xmlns="" val="26171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4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11" y="1059582"/>
            <a:ext cx="8229600" cy="713234"/>
          </a:xfrm>
        </p:spPr>
        <p:txBody>
          <a:bodyPr>
            <a:noAutofit/>
          </a:bodyPr>
          <a:lstStyle/>
          <a:p>
            <a:pPr algn="l"/>
            <a:r>
              <a:rPr lang="hr-HR" sz="1800" dirty="0" smtClean="0"/>
              <a:t>Pokušaj odrediti u kojim toplinskim pojasevima su snimljene fotografije.</a:t>
            </a:r>
            <a:endParaRPr lang="hr-HR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00" y="2059044"/>
            <a:ext cx="24765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139702"/>
            <a:ext cx="2664296" cy="1690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099373"/>
            <a:ext cx="2581275" cy="17716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9552" y="4299942"/>
            <a:ext cx="2016224" cy="6480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827584" y="44393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ž</a:t>
            </a:r>
            <a:r>
              <a:rPr lang="hr-HR" dirty="0" smtClean="0"/>
              <a:t>arki pojas</a:t>
            </a:r>
            <a:endParaRPr lang="hr-HR" dirty="0"/>
          </a:p>
        </p:txBody>
      </p:sp>
      <p:sp>
        <p:nvSpPr>
          <p:cNvPr id="8" name="Oval 7"/>
          <p:cNvSpPr/>
          <p:nvPr/>
        </p:nvSpPr>
        <p:spPr>
          <a:xfrm>
            <a:off x="3203848" y="4083918"/>
            <a:ext cx="2160240" cy="72472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h</a:t>
            </a:r>
            <a:r>
              <a:rPr lang="hr-HR" dirty="0" smtClean="0">
                <a:solidFill>
                  <a:schemeClr val="tx1"/>
                </a:solidFill>
              </a:rPr>
              <a:t>ladni pojas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05203" y="4122245"/>
            <a:ext cx="1872208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u</a:t>
            </a:r>
            <a:r>
              <a:rPr lang="hr-HR" dirty="0" smtClean="0">
                <a:solidFill>
                  <a:schemeClr val="tx1"/>
                </a:solidFill>
              </a:rPr>
              <a:t>mjereni pojas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dirty="0" smtClean="0"/>
              <a:t>Izradila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Marija Ros Kozarić, prof.geologije i geografije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5799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Nakon današnjeg sata moći ćeš...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r-HR" i="1" dirty="0" smtClean="0"/>
              <a:t>opisati </a:t>
            </a:r>
            <a:r>
              <a:rPr lang="hr-HR" i="1" dirty="0"/>
              <a:t>obilježja godišnjih doba prostora u kojemu </a:t>
            </a:r>
            <a:r>
              <a:rPr lang="hr-HR" i="1" dirty="0" smtClean="0"/>
              <a:t>živiš</a:t>
            </a:r>
            <a:endParaRPr lang="hr-HR" i="1" dirty="0"/>
          </a:p>
          <a:p>
            <a:pPr lvl="0"/>
            <a:r>
              <a:rPr lang="hr-HR" i="1" dirty="0" smtClean="0"/>
              <a:t>pokazati </a:t>
            </a:r>
            <a:r>
              <a:rPr lang="hr-HR" i="1" dirty="0"/>
              <a:t>na geografskoj karti obratnice i polarnice</a:t>
            </a:r>
          </a:p>
          <a:p>
            <a:pPr lvl="0"/>
            <a:r>
              <a:rPr lang="hr-HR" i="1" dirty="0" smtClean="0"/>
              <a:t>imenovati </a:t>
            </a:r>
            <a:r>
              <a:rPr lang="hr-HR" i="1" dirty="0"/>
              <a:t>na crtežu i </a:t>
            </a:r>
            <a:r>
              <a:rPr lang="hr-HR" i="1" dirty="0" smtClean="0"/>
              <a:t>odrediti </a:t>
            </a:r>
            <a:r>
              <a:rPr lang="hr-HR" i="1" dirty="0"/>
              <a:t>na geografskoj karti i globusu toplinske pojaseve te </a:t>
            </a:r>
            <a:r>
              <a:rPr lang="hr-HR" i="1" dirty="0" smtClean="0"/>
              <a:t>navesti njihove </a:t>
            </a:r>
            <a:r>
              <a:rPr lang="hr-HR" i="1" dirty="0"/>
              <a:t>specifičnosti </a:t>
            </a:r>
            <a:r>
              <a:rPr lang="hr-HR" i="1" dirty="0" smtClean="0"/>
              <a:t>i </a:t>
            </a:r>
            <a:endParaRPr lang="hr-HR" i="1" dirty="0"/>
          </a:p>
          <a:p>
            <a:r>
              <a:rPr lang="hr-HR" i="1" dirty="0" smtClean="0"/>
              <a:t>povezati </a:t>
            </a:r>
            <a:r>
              <a:rPr lang="hr-HR" i="1" dirty="0"/>
              <a:t>ih s klimatskim obilježjima</a:t>
            </a:r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600" dirty="0" smtClean="0"/>
              <a:t>Ponovimo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63638"/>
            <a:ext cx="6376987" cy="1906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548875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/>
              <a:t>Gibanje Zemlje na slici naziva se _____________.</a:t>
            </a:r>
          </a:p>
          <a:p>
            <a:r>
              <a:rPr lang="hr-HR" sz="2400" i="1" dirty="0" smtClean="0"/>
              <a:t>Koliko traje gibanje prikazano na slici? ___________.</a:t>
            </a:r>
          </a:p>
          <a:p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871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38150"/>
            <a:ext cx="3744416" cy="3441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1131590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Koliko je Zemljina os nagnuta na ravninu ophodnje?</a:t>
            </a:r>
          </a:p>
          <a:p>
            <a:endParaRPr lang="hr-HR" sz="2000" i="1" dirty="0"/>
          </a:p>
          <a:p>
            <a:endParaRPr lang="hr-HR" sz="2000" i="1" dirty="0" smtClean="0"/>
          </a:p>
          <a:p>
            <a:endParaRPr lang="hr-HR" sz="2000" i="1" dirty="0"/>
          </a:p>
          <a:p>
            <a:r>
              <a:rPr lang="hr-HR" sz="2000" i="1" dirty="0" smtClean="0"/>
              <a:t>Što bi se dogodila kada Zemlja ne bi bila nagnuta, već položena pod kutem od 90 stupnjeva na ravninu ophodnje?</a:t>
            </a:r>
          </a:p>
        </p:txBody>
      </p:sp>
    </p:spTree>
    <p:extLst>
      <p:ext uri="{BB962C8B-B14F-4D97-AF65-F5344CB8AC3E}">
        <p14:creationId xmlns:p14="http://schemas.microsoft.com/office/powerpoint/2010/main" xmlns="" val="840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7494"/>
            <a:ext cx="8245559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3219822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Što geograf vidi? Koje promjene uočavaš? </a:t>
            </a:r>
          </a:p>
          <a:p>
            <a:r>
              <a:rPr lang="hr-HR" sz="2000" i="1" dirty="0" smtClean="0"/>
              <a:t>Navedi godišnja doba. Kada u našim krajevima započinju? (Navedi datume.)</a:t>
            </a:r>
          </a:p>
          <a:p>
            <a:r>
              <a:rPr lang="hr-HR" sz="2000" i="1" dirty="0" smtClean="0"/>
              <a:t>Koje je godišnje doba u našem zavičaju? 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12633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Godišnja doba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/>
              <a:t>n</a:t>
            </a:r>
            <a:r>
              <a:rPr lang="hr-HR" sz="2800" b="1" dirty="0" smtClean="0"/>
              <a:t>ajvažnija posljedica nagnutosti Zemljine osi i Zemljine ophodnje oko Sunca je IZMJENA GODIŠNJIH DOBA</a:t>
            </a:r>
          </a:p>
          <a:p>
            <a:pPr marL="0" indent="0">
              <a:buNone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606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39502"/>
            <a:ext cx="5832648" cy="4380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88344"/>
            <a:ext cx="16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Izmjena godišnjih doba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15516" y="1055397"/>
            <a:ext cx="2196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Promotri sliku. Istraži u kojem položaju je Zemlja na današnji dan.</a:t>
            </a:r>
          </a:p>
          <a:p>
            <a:r>
              <a:rPr lang="hr-HR" i="1" dirty="0" smtClean="0"/>
              <a:t>Možeš li primjetiti neke sličnosti na prvi dan proljeća i jeseni?</a:t>
            </a:r>
          </a:p>
        </p:txBody>
      </p:sp>
    </p:spTree>
    <p:extLst>
      <p:ext uri="{BB962C8B-B14F-4D97-AF65-F5344CB8AC3E}">
        <p14:creationId xmlns:p14="http://schemas.microsoft.com/office/powerpoint/2010/main" xmlns="" val="20435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15566"/>
            <a:ext cx="6270614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93990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Sunčeve zrake padaju okomito na sjevernu obratnicu (ljeto na sjevernoj polutci) – LJETNI SUNCOSTAJ (dan traje dulje nego noć)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19545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7494"/>
            <a:ext cx="6578147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21982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Sunčeve zrake padaju okomito na južnu obratnicu (ljeto na južnoj polutci). </a:t>
            </a:r>
            <a:r>
              <a:rPr lang="hr-HR" i="1" dirty="0" smtClean="0"/>
              <a:t>Koje je godišnje doba na sjevernoj polutci?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 smtClean="0"/>
              <a:t>Na sjevernoj polutci je zima – ZIMSKI SUNCOSTAJ (noć dulja nego dan)</a:t>
            </a:r>
            <a:endParaRPr lang="hr-HR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2942824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Ako Sunčeve zrake padaju okomito na ekvator, koliko će trajati dan, a koliko noć na ekvatoru? Da bi što uspješnije odgovorio na ovo pitanje, skiciraj si tu situaciju u bilježnicu.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276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417</Words>
  <Application>Microsoft Office PowerPoint</Application>
  <PresentationFormat>On-screen Show (16:9)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VRIJEME I KLIMA</vt:lpstr>
      <vt:lpstr>Nakon današnjeg sata moći ćeš...</vt:lpstr>
      <vt:lpstr>Ponovimo </vt:lpstr>
      <vt:lpstr>Slide 4</vt:lpstr>
      <vt:lpstr>Slide 5</vt:lpstr>
      <vt:lpstr>Godišnja doba</vt:lpstr>
      <vt:lpstr>Slide 7</vt:lpstr>
      <vt:lpstr>Slide 8</vt:lpstr>
      <vt:lpstr>Slide 9</vt:lpstr>
      <vt:lpstr>Slide 10</vt:lpstr>
      <vt:lpstr>Slide 11</vt:lpstr>
      <vt:lpstr>Slide 12</vt:lpstr>
      <vt:lpstr>Toplinski pojasevi</vt:lpstr>
      <vt:lpstr>Slide 14</vt:lpstr>
      <vt:lpstr>Pokušaj odrediti u kojim toplinskim pojasevima su snimljene fotografije.</vt:lpstr>
      <vt:lpstr>Izradila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33</cp:revision>
  <dcterms:created xsi:type="dcterms:W3CDTF">2019-03-27T12:00:31Z</dcterms:created>
  <dcterms:modified xsi:type="dcterms:W3CDTF">2019-09-10T12:29:40Z</dcterms:modified>
</cp:coreProperties>
</file>